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odec Pro Ultra-Bold" charset="1" panose="00000700000000000000"/>
      <p:regular r:id="rId20"/>
    </p:embeddedFont>
    <p:embeddedFont>
      <p:font typeface="Codec Pro" charset="1" panose="00000500000000000000"/>
      <p:regular r:id="rId21"/>
    </p:embeddedFont>
    <p:embeddedFont>
      <p:font typeface="Codec Pro Bold" charset="1" panose="000006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jpe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6230" y="350813"/>
            <a:ext cx="13735541" cy="377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Perspectivas del machine learning para la conservación de la vida silvestre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852502" y="4064572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47629" y="-1891213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76825" y="1386840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0017" y="4734286"/>
            <a:ext cx="7467965" cy="4200730"/>
          </a:xfrm>
          <a:custGeom>
            <a:avLst/>
            <a:gdLst/>
            <a:ahLst/>
            <a:cxnLst/>
            <a:rect r="r" b="b" t="t" l="l"/>
            <a:pathLst>
              <a:path h="4200730" w="7467965">
                <a:moveTo>
                  <a:pt x="0" y="0"/>
                </a:moveTo>
                <a:lnTo>
                  <a:pt x="7467966" y="0"/>
                </a:lnTo>
                <a:lnTo>
                  <a:pt x="7467966" y="4200731"/>
                </a:lnTo>
                <a:lnTo>
                  <a:pt x="0" y="4200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1464" y="9410065"/>
            <a:ext cx="4546775" cy="70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24/11/2025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9410065"/>
            <a:ext cx="8782948" cy="70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20"/>
              </a:lnSpc>
              <a:spcBef>
                <a:spcPct val="0"/>
              </a:spcBef>
            </a:pPr>
            <a:r>
              <a:rPr lang="en-US" sz="3800" spc="-7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Santacruz Maldonado Oscar Said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27356" y="617220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799252">
            <a:off x="11996130" y="-3647166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95321" y="2228638"/>
            <a:ext cx="6994017" cy="699401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343379"/>
            <a:ext cx="7710860" cy="101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61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Deep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41048"/>
            <a:ext cx="8588421" cy="489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Esto es util ya que actua como un filtro universal, al  ser aproximadamente el 98% las fotos obtenidas “basura” ya que solo se mueve el pasto, MegaDetector sirve para eliminar toda esa basura automaticamente.</a:t>
            </a: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2236" y="4269073"/>
            <a:ext cx="3032093" cy="4307987"/>
            <a:chOff x="0" y="0"/>
            <a:chExt cx="798576" cy="1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8576" cy="1134614"/>
            </a:xfrm>
            <a:custGeom>
              <a:avLst/>
              <a:gdLst/>
              <a:ahLst/>
              <a:cxnLst/>
              <a:rect r="r" b="b" t="t" l="l"/>
              <a:pathLst>
                <a:path h="1134614" w="798576">
                  <a:moveTo>
                    <a:pt x="130220" y="0"/>
                  </a:moveTo>
                  <a:lnTo>
                    <a:pt x="668356" y="0"/>
                  </a:lnTo>
                  <a:cubicBezTo>
                    <a:pt x="740275" y="0"/>
                    <a:pt x="798576" y="58301"/>
                    <a:pt x="798576" y="130220"/>
                  </a:cubicBezTo>
                  <a:lnTo>
                    <a:pt x="798576" y="1004394"/>
                  </a:lnTo>
                  <a:cubicBezTo>
                    <a:pt x="798576" y="1076313"/>
                    <a:pt x="740275" y="1134614"/>
                    <a:pt x="668356" y="1134614"/>
                  </a:cubicBezTo>
                  <a:lnTo>
                    <a:pt x="130220" y="1134614"/>
                  </a:lnTo>
                  <a:cubicBezTo>
                    <a:pt x="58301" y="1134614"/>
                    <a:pt x="0" y="1076313"/>
                    <a:pt x="0" y="1004394"/>
                  </a:cubicBezTo>
                  <a:lnTo>
                    <a:pt x="0" y="130220"/>
                  </a:lnTo>
                  <a:cubicBezTo>
                    <a:pt x="0" y="58301"/>
                    <a:pt x="58301" y="0"/>
                    <a:pt x="1302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798576" cy="1229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27953" y="4269073"/>
            <a:ext cx="3032093" cy="4307987"/>
            <a:chOff x="0" y="0"/>
            <a:chExt cx="798576" cy="1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576" cy="1134614"/>
            </a:xfrm>
            <a:custGeom>
              <a:avLst/>
              <a:gdLst/>
              <a:ahLst/>
              <a:cxnLst/>
              <a:rect r="r" b="b" t="t" l="l"/>
              <a:pathLst>
                <a:path h="1134614" w="798576">
                  <a:moveTo>
                    <a:pt x="130220" y="0"/>
                  </a:moveTo>
                  <a:lnTo>
                    <a:pt x="668356" y="0"/>
                  </a:lnTo>
                  <a:cubicBezTo>
                    <a:pt x="740275" y="0"/>
                    <a:pt x="798576" y="58301"/>
                    <a:pt x="798576" y="130220"/>
                  </a:cubicBezTo>
                  <a:lnTo>
                    <a:pt x="798576" y="1004394"/>
                  </a:lnTo>
                  <a:cubicBezTo>
                    <a:pt x="798576" y="1076313"/>
                    <a:pt x="740275" y="1134614"/>
                    <a:pt x="668356" y="1134614"/>
                  </a:cubicBezTo>
                  <a:lnTo>
                    <a:pt x="130220" y="1134614"/>
                  </a:lnTo>
                  <a:cubicBezTo>
                    <a:pt x="58301" y="1134614"/>
                    <a:pt x="0" y="1076313"/>
                    <a:pt x="0" y="1004394"/>
                  </a:cubicBezTo>
                  <a:lnTo>
                    <a:pt x="0" y="130220"/>
                  </a:lnTo>
                  <a:cubicBezTo>
                    <a:pt x="0" y="58301"/>
                    <a:pt x="58301" y="0"/>
                    <a:pt x="1302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798576" cy="1229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41147" y="4269073"/>
            <a:ext cx="3032093" cy="4307987"/>
            <a:chOff x="0" y="0"/>
            <a:chExt cx="798576" cy="1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576" cy="1134614"/>
            </a:xfrm>
            <a:custGeom>
              <a:avLst/>
              <a:gdLst/>
              <a:ahLst/>
              <a:cxnLst/>
              <a:rect r="r" b="b" t="t" l="l"/>
              <a:pathLst>
                <a:path h="1134614" w="798576">
                  <a:moveTo>
                    <a:pt x="130220" y="0"/>
                  </a:moveTo>
                  <a:lnTo>
                    <a:pt x="668356" y="0"/>
                  </a:lnTo>
                  <a:cubicBezTo>
                    <a:pt x="740275" y="0"/>
                    <a:pt x="798576" y="58301"/>
                    <a:pt x="798576" y="130220"/>
                  </a:cubicBezTo>
                  <a:lnTo>
                    <a:pt x="798576" y="1004394"/>
                  </a:lnTo>
                  <a:cubicBezTo>
                    <a:pt x="798576" y="1076313"/>
                    <a:pt x="740275" y="1134614"/>
                    <a:pt x="668356" y="1134614"/>
                  </a:cubicBezTo>
                  <a:lnTo>
                    <a:pt x="130220" y="1134614"/>
                  </a:lnTo>
                  <a:cubicBezTo>
                    <a:pt x="58301" y="1134614"/>
                    <a:pt x="0" y="1076313"/>
                    <a:pt x="0" y="1004394"/>
                  </a:cubicBezTo>
                  <a:lnTo>
                    <a:pt x="0" y="130220"/>
                  </a:lnTo>
                  <a:cubicBezTo>
                    <a:pt x="0" y="58301"/>
                    <a:pt x="58301" y="0"/>
                    <a:pt x="1302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798576" cy="1229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4633950" y="3822896"/>
            <a:ext cx="694920" cy="892353"/>
          </a:xfrm>
          <a:custGeom>
            <a:avLst/>
            <a:gdLst/>
            <a:ahLst/>
            <a:cxnLst/>
            <a:rect r="r" b="b" t="t" l="l"/>
            <a:pathLst>
              <a:path h="892353" w="694920">
                <a:moveTo>
                  <a:pt x="0" y="0"/>
                </a:moveTo>
                <a:lnTo>
                  <a:pt x="694920" y="0"/>
                </a:lnTo>
                <a:lnTo>
                  <a:pt x="694920" y="892354"/>
                </a:lnTo>
                <a:lnTo>
                  <a:pt x="0" y="89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8735973" y="3822896"/>
            <a:ext cx="625763" cy="892353"/>
          </a:xfrm>
          <a:custGeom>
            <a:avLst/>
            <a:gdLst/>
            <a:ahLst/>
            <a:cxnLst/>
            <a:rect r="r" b="b" t="t" l="l"/>
            <a:pathLst>
              <a:path h="892353" w="625763">
                <a:moveTo>
                  <a:pt x="0" y="0"/>
                </a:moveTo>
                <a:lnTo>
                  <a:pt x="625763" y="0"/>
                </a:lnTo>
                <a:lnTo>
                  <a:pt x="625763" y="892354"/>
                </a:lnTo>
                <a:lnTo>
                  <a:pt x="0" y="89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78701" y="4053713"/>
            <a:ext cx="865969" cy="528241"/>
          </a:xfrm>
          <a:custGeom>
            <a:avLst/>
            <a:gdLst/>
            <a:ahLst/>
            <a:cxnLst/>
            <a:rect r="r" b="b" t="t" l="l"/>
            <a:pathLst>
              <a:path h="528241" w="865969">
                <a:moveTo>
                  <a:pt x="0" y="0"/>
                </a:moveTo>
                <a:lnTo>
                  <a:pt x="865970" y="0"/>
                </a:lnTo>
                <a:lnTo>
                  <a:pt x="865970" y="528241"/>
                </a:lnTo>
                <a:lnTo>
                  <a:pt x="0" y="5282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544747" y="2132507"/>
            <a:ext cx="13286851" cy="1093781"/>
            <a:chOff x="0" y="0"/>
            <a:chExt cx="17715801" cy="145837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8805518" cy="147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703"/>
                </a:lnSpc>
              </a:pPr>
              <a:r>
                <a:rPr lang="en-US" sz="7199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Estrategias de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938514" y="-19050"/>
              <a:ext cx="8777287" cy="1477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3"/>
                </a:lnSpc>
              </a:pPr>
              <a:r>
                <a:rPr lang="en-US" sz="7199" b="true">
                  <a:solidFill>
                    <a:srgbClr val="FF7AE6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entrenamiento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612907" y="4672201"/>
            <a:ext cx="2737006" cy="4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Transfer 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41654" y="4623525"/>
            <a:ext cx="2214402" cy="89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Active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49913" y="4594950"/>
            <a:ext cx="1923546" cy="89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Datos sinteticos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597404" y="-4020202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2020741" y="757318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157965">
            <a:off x="2444687" y="-5509329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569305" y="5698369"/>
            <a:ext cx="2737006" cy="27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Usar redes pre-entrenadas (ImageNet) y "afinarlas" para fauna. Ahorra tiempo y datos.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775497" y="5803144"/>
            <a:ext cx="2737006" cy="27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La IA pide ayuda humana solo cuando está confundida. Aprendizaje acelerado.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297" y="5745994"/>
            <a:ext cx="2737006" cy="27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Crear imágenes falsas realistas con motores de videojuegos para entrenar especies raras.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06832" y="258570"/>
            <a:ext cx="3315262" cy="101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61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Pipeline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852070" y="7719516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9109" y="4790893"/>
            <a:ext cx="3918466" cy="2084086"/>
            <a:chOff x="0" y="0"/>
            <a:chExt cx="1166181" cy="6202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6181" cy="620248"/>
            </a:xfrm>
            <a:custGeom>
              <a:avLst/>
              <a:gdLst/>
              <a:ahLst/>
              <a:cxnLst/>
              <a:rect r="r" b="b" t="t" l="l"/>
              <a:pathLst>
                <a:path h="620248" w="1166181">
                  <a:moveTo>
                    <a:pt x="100763" y="0"/>
                  </a:moveTo>
                  <a:lnTo>
                    <a:pt x="1065418" y="0"/>
                  </a:lnTo>
                  <a:cubicBezTo>
                    <a:pt x="1092142" y="0"/>
                    <a:pt x="1117771" y="10616"/>
                    <a:pt x="1136668" y="29513"/>
                  </a:cubicBezTo>
                  <a:cubicBezTo>
                    <a:pt x="1155565" y="48410"/>
                    <a:pt x="1166181" y="74039"/>
                    <a:pt x="1166181" y="100763"/>
                  </a:cubicBezTo>
                  <a:lnTo>
                    <a:pt x="1166181" y="519485"/>
                  </a:lnTo>
                  <a:cubicBezTo>
                    <a:pt x="1166181" y="546209"/>
                    <a:pt x="1155565" y="571838"/>
                    <a:pt x="1136668" y="590735"/>
                  </a:cubicBezTo>
                  <a:cubicBezTo>
                    <a:pt x="1117771" y="609632"/>
                    <a:pt x="1092142" y="620248"/>
                    <a:pt x="1065418" y="620248"/>
                  </a:cubicBezTo>
                  <a:lnTo>
                    <a:pt x="100763" y="620248"/>
                  </a:lnTo>
                  <a:cubicBezTo>
                    <a:pt x="74039" y="620248"/>
                    <a:pt x="48410" y="609632"/>
                    <a:pt x="29513" y="590735"/>
                  </a:cubicBezTo>
                  <a:cubicBezTo>
                    <a:pt x="10616" y="571838"/>
                    <a:pt x="0" y="546209"/>
                    <a:pt x="0" y="519485"/>
                  </a:cubicBezTo>
                  <a:lnTo>
                    <a:pt x="0" y="100763"/>
                  </a:lnTo>
                  <a:cubicBezTo>
                    <a:pt x="0" y="74039"/>
                    <a:pt x="10616" y="48410"/>
                    <a:pt x="29513" y="29513"/>
                  </a:cubicBezTo>
                  <a:cubicBezTo>
                    <a:pt x="48410" y="10616"/>
                    <a:pt x="74039" y="0"/>
                    <a:pt x="100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16618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  <a:r>
                <a:rPr lang="en-US" b="true" sz="244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Camaras, sensores, satelites, grabadoras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61403" y="4846628"/>
            <a:ext cx="3918466" cy="2084086"/>
            <a:chOff x="0" y="0"/>
            <a:chExt cx="1166181" cy="620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6181" cy="620248"/>
            </a:xfrm>
            <a:custGeom>
              <a:avLst/>
              <a:gdLst/>
              <a:ahLst/>
              <a:cxnLst/>
              <a:rect r="r" b="b" t="t" l="l"/>
              <a:pathLst>
                <a:path h="620248" w="1166181">
                  <a:moveTo>
                    <a:pt x="100763" y="0"/>
                  </a:moveTo>
                  <a:lnTo>
                    <a:pt x="1065418" y="0"/>
                  </a:lnTo>
                  <a:cubicBezTo>
                    <a:pt x="1092142" y="0"/>
                    <a:pt x="1117771" y="10616"/>
                    <a:pt x="1136668" y="29513"/>
                  </a:cubicBezTo>
                  <a:cubicBezTo>
                    <a:pt x="1155565" y="48410"/>
                    <a:pt x="1166181" y="74039"/>
                    <a:pt x="1166181" y="100763"/>
                  </a:cubicBezTo>
                  <a:lnTo>
                    <a:pt x="1166181" y="519485"/>
                  </a:lnTo>
                  <a:cubicBezTo>
                    <a:pt x="1166181" y="546209"/>
                    <a:pt x="1155565" y="571838"/>
                    <a:pt x="1136668" y="590735"/>
                  </a:cubicBezTo>
                  <a:cubicBezTo>
                    <a:pt x="1117771" y="609632"/>
                    <a:pt x="1092142" y="620248"/>
                    <a:pt x="1065418" y="620248"/>
                  </a:cubicBezTo>
                  <a:lnTo>
                    <a:pt x="100763" y="620248"/>
                  </a:lnTo>
                  <a:cubicBezTo>
                    <a:pt x="74039" y="620248"/>
                    <a:pt x="48410" y="609632"/>
                    <a:pt x="29513" y="590735"/>
                  </a:cubicBezTo>
                  <a:cubicBezTo>
                    <a:pt x="10616" y="571838"/>
                    <a:pt x="0" y="546209"/>
                    <a:pt x="0" y="519485"/>
                  </a:cubicBezTo>
                  <a:lnTo>
                    <a:pt x="0" y="100763"/>
                  </a:lnTo>
                  <a:cubicBezTo>
                    <a:pt x="0" y="74039"/>
                    <a:pt x="10616" y="48410"/>
                    <a:pt x="29513" y="29513"/>
                  </a:cubicBezTo>
                  <a:cubicBezTo>
                    <a:pt x="48410" y="10616"/>
                    <a:pt x="74039" y="0"/>
                    <a:pt x="100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16618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  <a:r>
                <a:rPr lang="en-US" b="true" sz="244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Interpretacion de los datos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66763" y="4845736"/>
            <a:ext cx="3918466" cy="2084086"/>
            <a:chOff x="0" y="0"/>
            <a:chExt cx="1166181" cy="620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6181" cy="620248"/>
            </a:xfrm>
            <a:custGeom>
              <a:avLst/>
              <a:gdLst/>
              <a:ahLst/>
              <a:cxnLst/>
              <a:rect r="r" b="b" t="t" l="l"/>
              <a:pathLst>
                <a:path h="620248" w="1166181">
                  <a:moveTo>
                    <a:pt x="100763" y="0"/>
                  </a:moveTo>
                  <a:lnTo>
                    <a:pt x="1065418" y="0"/>
                  </a:lnTo>
                  <a:cubicBezTo>
                    <a:pt x="1092142" y="0"/>
                    <a:pt x="1117771" y="10616"/>
                    <a:pt x="1136668" y="29513"/>
                  </a:cubicBezTo>
                  <a:cubicBezTo>
                    <a:pt x="1155565" y="48410"/>
                    <a:pt x="1166181" y="74039"/>
                    <a:pt x="1166181" y="100763"/>
                  </a:cubicBezTo>
                  <a:lnTo>
                    <a:pt x="1166181" y="519485"/>
                  </a:lnTo>
                  <a:cubicBezTo>
                    <a:pt x="1166181" y="546209"/>
                    <a:pt x="1155565" y="571838"/>
                    <a:pt x="1136668" y="590735"/>
                  </a:cubicBezTo>
                  <a:cubicBezTo>
                    <a:pt x="1117771" y="609632"/>
                    <a:pt x="1092142" y="620248"/>
                    <a:pt x="1065418" y="620248"/>
                  </a:cubicBezTo>
                  <a:lnTo>
                    <a:pt x="100763" y="620248"/>
                  </a:lnTo>
                  <a:cubicBezTo>
                    <a:pt x="74039" y="620248"/>
                    <a:pt x="48410" y="609632"/>
                    <a:pt x="29513" y="590735"/>
                  </a:cubicBezTo>
                  <a:cubicBezTo>
                    <a:pt x="10616" y="571838"/>
                    <a:pt x="0" y="546209"/>
                    <a:pt x="0" y="519485"/>
                  </a:cubicBezTo>
                  <a:lnTo>
                    <a:pt x="0" y="100763"/>
                  </a:lnTo>
                  <a:cubicBezTo>
                    <a:pt x="0" y="74039"/>
                    <a:pt x="10616" y="48410"/>
                    <a:pt x="29513" y="29513"/>
                  </a:cubicBezTo>
                  <a:cubicBezTo>
                    <a:pt x="48410" y="10616"/>
                    <a:pt x="74039" y="0"/>
                    <a:pt x="100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16618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  <a:r>
                <a:rPr lang="en-US" b="true" sz="244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Filtrado y deteccion de IA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956119" y="4790893"/>
            <a:ext cx="3918466" cy="2084086"/>
            <a:chOff x="0" y="0"/>
            <a:chExt cx="1166181" cy="6202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6181" cy="620248"/>
            </a:xfrm>
            <a:custGeom>
              <a:avLst/>
              <a:gdLst/>
              <a:ahLst/>
              <a:cxnLst/>
              <a:rect r="r" b="b" t="t" l="l"/>
              <a:pathLst>
                <a:path h="620248" w="1166181">
                  <a:moveTo>
                    <a:pt x="100763" y="0"/>
                  </a:moveTo>
                  <a:lnTo>
                    <a:pt x="1065418" y="0"/>
                  </a:lnTo>
                  <a:cubicBezTo>
                    <a:pt x="1092142" y="0"/>
                    <a:pt x="1117771" y="10616"/>
                    <a:pt x="1136668" y="29513"/>
                  </a:cubicBezTo>
                  <a:cubicBezTo>
                    <a:pt x="1155565" y="48410"/>
                    <a:pt x="1166181" y="74039"/>
                    <a:pt x="1166181" y="100763"/>
                  </a:cubicBezTo>
                  <a:lnTo>
                    <a:pt x="1166181" y="519485"/>
                  </a:lnTo>
                  <a:cubicBezTo>
                    <a:pt x="1166181" y="546209"/>
                    <a:pt x="1155565" y="571838"/>
                    <a:pt x="1136668" y="590735"/>
                  </a:cubicBezTo>
                  <a:cubicBezTo>
                    <a:pt x="1117771" y="609632"/>
                    <a:pt x="1092142" y="620248"/>
                    <a:pt x="1065418" y="620248"/>
                  </a:cubicBezTo>
                  <a:lnTo>
                    <a:pt x="100763" y="620248"/>
                  </a:lnTo>
                  <a:cubicBezTo>
                    <a:pt x="74039" y="620248"/>
                    <a:pt x="48410" y="609632"/>
                    <a:pt x="29513" y="590735"/>
                  </a:cubicBezTo>
                  <a:cubicBezTo>
                    <a:pt x="10616" y="571838"/>
                    <a:pt x="0" y="546209"/>
                    <a:pt x="0" y="519485"/>
                  </a:cubicBezTo>
                  <a:lnTo>
                    <a:pt x="0" y="100763"/>
                  </a:lnTo>
                  <a:cubicBezTo>
                    <a:pt x="0" y="74039"/>
                    <a:pt x="10616" y="48410"/>
                    <a:pt x="29513" y="29513"/>
                  </a:cubicBezTo>
                  <a:cubicBezTo>
                    <a:pt x="48410" y="10616"/>
                    <a:pt x="74039" y="0"/>
                    <a:pt x="100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16618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  <a:r>
                <a:rPr lang="en-US" b="true" sz="244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Intervencion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65974" y="3834600"/>
            <a:ext cx="3230834" cy="88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9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Adquisición de datos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28268" y="3889443"/>
            <a:ext cx="3230834" cy="47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9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Modelado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33629" y="3889443"/>
            <a:ext cx="3230834" cy="88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9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Procesamiento de información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1153" y="3973208"/>
            <a:ext cx="3230834" cy="47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9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75260" y="3280086"/>
            <a:ext cx="1566164" cy="4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37554" y="3334929"/>
            <a:ext cx="1566164" cy="4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42914" y="3334929"/>
            <a:ext cx="1566164" cy="4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130438" y="3418694"/>
            <a:ext cx="1566164" cy="4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3661896" y="-6118716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4119728">
            <a:off x="14718499" y="-4755271"/>
            <a:ext cx="3965873" cy="7495637"/>
          </a:xfrm>
          <a:custGeom>
            <a:avLst/>
            <a:gdLst/>
            <a:ahLst/>
            <a:cxnLst/>
            <a:rect r="r" b="b" t="t" l="l"/>
            <a:pathLst>
              <a:path h="7495637" w="3965873">
                <a:moveTo>
                  <a:pt x="0" y="0"/>
                </a:moveTo>
                <a:lnTo>
                  <a:pt x="3965873" y="0"/>
                </a:lnTo>
                <a:lnTo>
                  <a:pt x="3965873" y="7495637"/>
                </a:lnTo>
                <a:lnTo>
                  <a:pt x="0" y="7495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140756" y="9632365"/>
            <a:ext cx="2054165" cy="2148147"/>
          </a:xfrm>
          <a:custGeom>
            <a:avLst/>
            <a:gdLst/>
            <a:ahLst/>
            <a:cxnLst/>
            <a:rect r="r" b="b" t="t" l="l"/>
            <a:pathLst>
              <a:path h="2148147" w="2054165">
                <a:moveTo>
                  <a:pt x="0" y="0"/>
                </a:moveTo>
                <a:lnTo>
                  <a:pt x="2054165" y="0"/>
                </a:lnTo>
                <a:lnTo>
                  <a:pt x="2054165" y="2148147"/>
                </a:lnTo>
                <a:lnTo>
                  <a:pt x="0" y="214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2286" y="5953966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799252">
            <a:off x="11996130" y="-3647166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92243" y="1646491"/>
            <a:ext cx="6994017" cy="699401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996" t="0" r="-3899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57702" y="553139"/>
            <a:ext cx="8081857" cy="101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61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Conclusión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7702" y="1707053"/>
            <a:ext cx="9701413" cy="877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Este paper demuestra que la Inteligencia Artificial ha dejado de ser una curiosidad tecnológica para convertirse en una herramienta de supervivencia ecológica indispensable. </a:t>
            </a: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La conclusión central no es que la tecnología reemplazará a los biólogos, sino que actuará como el catalizador necesario para procesar el inmenso volumen de datos que genera la naturaleza hoy en día.</a:t>
            </a: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06467"/>
            <a:ext cx="5446963" cy="213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085"/>
              </a:lnSpc>
              <a:spcBef>
                <a:spcPct val="0"/>
              </a:spcBef>
            </a:pPr>
            <a:r>
              <a:rPr lang="en-US" b="true" sz="1148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91932" y="5145366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799252">
            <a:off x="7772162" y="-2513523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65283" y="1954030"/>
            <a:ext cx="6994017" cy="699401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24651" y="6009665"/>
            <a:ext cx="2455061" cy="2567384"/>
          </a:xfrm>
          <a:custGeom>
            <a:avLst/>
            <a:gdLst/>
            <a:ahLst/>
            <a:cxnLst/>
            <a:rect r="r" b="b" t="t" l="l"/>
            <a:pathLst>
              <a:path h="2567384" w="2455061">
                <a:moveTo>
                  <a:pt x="0" y="0"/>
                </a:moveTo>
                <a:lnTo>
                  <a:pt x="2455061" y="0"/>
                </a:lnTo>
                <a:lnTo>
                  <a:pt x="2455061" y="2567384"/>
                </a:lnTo>
                <a:lnTo>
                  <a:pt x="0" y="256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27356" y="617220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799252">
            <a:off x="11996130" y="-3647166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95321" y="2228638"/>
            <a:ext cx="6994017" cy="699401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812" t="0" r="-2481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944505"/>
            <a:ext cx="7710860" cy="101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61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Que es este paper?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73553"/>
            <a:ext cx="8634715" cy="634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Este paper nos habla sobre la biología de la conservación de la vida salvaje y su evolución en la era del big data.</a:t>
            </a: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 argumenta que el machine learning no debe ser una herramienta aislada, sino un socio integrado en todo el flujo de trabajo científico</a:t>
            </a: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Este paper fue publicado en febrero de 2022 por Devis Tuia principalmente con un esfuerzo en conjunto con Google research y Microsoft AI for Earth</a:t>
            </a:r>
          </a:p>
          <a:p>
            <a:pPr algn="just">
              <a:lnSpc>
                <a:spcPts val="38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9995" y="1685898"/>
            <a:ext cx="5336258" cy="1015490"/>
            <a:chOff x="0" y="0"/>
            <a:chExt cx="1405434" cy="267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5434" cy="267454"/>
            </a:xfrm>
            <a:custGeom>
              <a:avLst/>
              <a:gdLst/>
              <a:ahLst/>
              <a:cxnLst/>
              <a:rect r="r" b="b" t="t" l="l"/>
              <a:pathLst>
                <a:path h="267454" w="1405434">
                  <a:moveTo>
                    <a:pt x="73992" y="0"/>
                  </a:moveTo>
                  <a:lnTo>
                    <a:pt x="1331443" y="0"/>
                  </a:lnTo>
                  <a:cubicBezTo>
                    <a:pt x="1351067" y="0"/>
                    <a:pt x="1369887" y="7796"/>
                    <a:pt x="1383763" y="21672"/>
                  </a:cubicBezTo>
                  <a:cubicBezTo>
                    <a:pt x="1397639" y="35548"/>
                    <a:pt x="1405434" y="54368"/>
                    <a:pt x="1405434" y="73992"/>
                  </a:cubicBezTo>
                  <a:lnTo>
                    <a:pt x="1405434" y="193463"/>
                  </a:lnTo>
                  <a:cubicBezTo>
                    <a:pt x="1405434" y="234327"/>
                    <a:pt x="1372307" y="267454"/>
                    <a:pt x="1331443" y="267454"/>
                  </a:cubicBezTo>
                  <a:lnTo>
                    <a:pt x="73992" y="267454"/>
                  </a:lnTo>
                  <a:cubicBezTo>
                    <a:pt x="33127" y="267454"/>
                    <a:pt x="0" y="234327"/>
                    <a:pt x="0" y="193463"/>
                  </a:cubicBezTo>
                  <a:lnTo>
                    <a:pt x="0" y="73992"/>
                  </a:lnTo>
                  <a:cubicBezTo>
                    <a:pt x="0" y="33127"/>
                    <a:pt x="33127" y="0"/>
                    <a:pt x="739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405434" cy="362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39125" y="-1562463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2824" y="5920571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115127">
            <a:off x="-274049" y="-3016661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90960" y="1949679"/>
            <a:ext cx="6994017" cy="69940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228780" y="647707"/>
            <a:ext cx="1496099" cy="1564548"/>
          </a:xfrm>
          <a:custGeom>
            <a:avLst/>
            <a:gdLst/>
            <a:ahLst/>
            <a:cxnLst/>
            <a:rect r="r" b="b" t="t" l="l"/>
            <a:pathLst>
              <a:path h="1564548" w="1496099">
                <a:moveTo>
                  <a:pt x="0" y="0"/>
                </a:moveTo>
                <a:lnTo>
                  <a:pt x="1496099" y="0"/>
                </a:lnTo>
                <a:lnTo>
                  <a:pt x="1496099" y="1564548"/>
                </a:lnTo>
                <a:lnTo>
                  <a:pt x="0" y="1564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158300" y="5642122"/>
            <a:ext cx="5336258" cy="1015490"/>
            <a:chOff x="0" y="0"/>
            <a:chExt cx="1405434" cy="2674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5434" cy="267454"/>
            </a:xfrm>
            <a:custGeom>
              <a:avLst/>
              <a:gdLst/>
              <a:ahLst/>
              <a:cxnLst/>
              <a:rect r="r" b="b" t="t" l="l"/>
              <a:pathLst>
                <a:path h="267454" w="1405434">
                  <a:moveTo>
                    <a:pt x="73992" y="0"/>
                  </a:moveTo>
                  <a:lnTo>
                    <a:pt x="1331443" y="0"/>
                  </a:lnTo>
                  <a:cubicBezTo>
                    <a:pt x="1351067" y="0"/>
                    <a:pt x="1369887" y="7796"/>
                    <a:pt x="1383763" y="21672"/>
                  </a:cubicBezTo>
                  <a:cubicBezTo>
                    <a:pt x="1397639" y="35548"/>
                    <a:pt x="1405434" y="54368"/>
                    <a:pt x="1405434" y="73992"/>
                  </a:cubicBezTo>
                  <a:lnTo>
                    <a:pt x="1405434" y="193463"/>
                  </a:lnTo>
                  <a:cubicBezTo>
                    <a:pt x="1405434" y="234327"/>
                    <a:pt x="1372307" y="267454"/>
                    <a:pt x="1331443" y="267454"/>
                  </a:cubicBezTo>
                  <a:lnTo>
                    <a:pt x="73992" y="267454"/>
                  </a:lnTo>
                  <a:cubicBezTo>
                    <a:pt x="33127" y="267454"/>
                    <a:pt x="0" y="234327"/>
                    <a:pt x="0" y="193463"/>
                  </a:cubicBezTo>
                  <a:lnTo>
                    <a:pt x="0" y="73992"/>
                  </a:lnTo>
                  <a:cubicBezTo>
                    <a:pt x="0" y="33127"/>
                    <a:pt x="33127" y="0"/>
                    <a:pt x="739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405434" cy="362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550520" y="197556"/>
            <a:ext cx="771086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25"/>
              </a:lnSpc>
            </a:pPr>
            <a:r>
              <a:rPr lang="en-US" b="true" sz="7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Contexto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21365" y="2920463"/>
            <a:ext cx="6939075" cy="201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Estamos presenciando una pérdida de especies sin precedentes. Necesitamos monitorear la salud de los ecosistemas urgentemente.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8210" y="1816329"/>
            <a:ext cx="5776367" cy="65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65"/>
              </a:lnSpc>
            </a:pPr>
            <a:r>
              <a:rPr lang="en-US" sz="34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Crisis de biodiversidad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24879" y="5753941"/>
            <a:ext cx="5776367" cy="65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65"/>
              </a:lnSpc>
            </a:pPr>
            <a:r>
              <a:rPr lang="en-US" sz="34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Explosión de datos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15450" y="6876687"/>
            <a:ext cx="6939075" cy="201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Nuevos sensores generan petabytes de información. Drones, satélites y cámaras trampa crean un flujo de datos que supera la capacidad humana.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175" y="4113227"/>
            <a:ext cx="7444649" cy="2596947"/>
            <a:chOff x="0" y="0"/>
            <a:chExt cx="9926199" cy="346259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26199" cy="3462596"/>
              <a:chOff x="0" y="0"/>
              <a:chExt cx="1960731" cy="68397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60731" cy="683970"/>
              </a:xfrm>
              <a:custGeom>
                <a:avLst/>
                <a:gdLst/>
                <a:ahLst/>
                <a:cxnLst/>
                <a:rect r="r" b="b" t="t" l="l"/>
                <a:pathLst>
                  <a:path h="683970" w="1960731">
                    <a:moveTo>
                      <a:pt x="53036" y="0"/>
                    </a:moveTo>
                    <a:lnTo>
                      <a:pt x="1907694" y="0"/>
                    </a:lnTo>
                    <a:cubicBezTo>
                      <a:pt x="1936985" y="0"/>
                      <a:pt x="1960731" y="23745"/>
                      <a:pt x="1960731" y="53036"/>
                    </a:cubicBezTo>
                    <a:lnTo>
                      <a:pt x="1960731" y="630933"/>
                    </a:lnTo>
                    <a:cubicBezTo>
                      <a:pt x="1960731" y="644999"/>
                      <a:pt x="1955143" y="658489"/>
                      <a:pt x="1945197" y="668436"/>
                    </a:cubicBezTo>
                    <a:cubicBezTo>
                      <a:pt x="1935250" y="678382"/>
                      <a:pt x="1921760" y="683970"/>
                      <a:pt x="1907694" y="683970"/>
                    </a:cubicBezTo>
                    <a:lnTo>
                      <a:pt x="53036" y="683970"/>
                    </a:lnTo>
                    <a:cubicBezTo>
                      <a:pt x="23745" y="683970"/>
                      <a:pt x="0" y="660224"/>
                      <a:pt x="0" y="630933"/>
                    </a:cubicBezTo>
                    <a:lnTo>
                      <a:pt x="0" y="53036"/>
                    </a:lnTo>
                    <a:cubicBezTo>
                      <a:pt x="0" y="23745"/>
                      <a:pt x="23745" y="0"/>
                      <a:pt x="5303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0"/>
                <a:ext cx="1960731" cy="7792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22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487390" y="293248"/>
              <a:ext cx="8869783" cy="2651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La conservación efectiva depende de precisión. Sin saber cuántos animales quedan o dónde están, no se pueden crear leyes efectivas.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330866" y="2942974"/>
            <a:ext cx="3889111" cy="102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349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Monitoreo en tiempo real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3601" y="3181099"/>
            <a:ext cx="5015797" cy="55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3"/>
              </a:lnSpc>
              <a:spcBef>
                <a:spcPct val="0"/>
              </a:spcBef>
            </a:pPr>
            <a:r>
              <a:rPr lang="en-US" b="true" sz="349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Datos y políticas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914946" y="-308610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994516" y="671017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767432">
            <a:off x="13656914" y="-4290485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767432">
            <a:off x="9615773" y="6372329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644286" y="4113227"/>
            <a:ext cx="7262271" cy="2596947"/>
            <a:chOff x="0" y="0"/>
            <a:chExt cx="9683028" cy="346259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683028" cy="3462596"/>
              <a:chOff x="0" y="0"/>
              <a:chExt cx="1912697" cy="68397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2697" cy="683970"/>
              </a:xfrm>
              <a:custGeom>
                <a:avLst/>
                <a:gdLst/>
                <a:ahLst/>
                <a:cxnLst/>
                <a:rect r="r" b="b" t="t" l="l"/>
                <a:pathLst>
                  <a:path h="683970" w="1912697">
                    <a:moveTo>
                      <a:pt x="54368" y="0"/>
                    </a:moveTo>
                    <a:lnTo>
                      <a:pt x="1858329" y="0"/>
                    </a:lnTo>
                    <a:cubicBezTo>
                      <a:pt x="1888355" y="0"/>
                      <a:pt x="1912697" y="24342"/>
                      <a:pt x="1912697" y="54368"/>
                    </a:cubicBezTo>
                    <a:lnTo>
                      <a:pt x="1912697" y="629601"/>
                    </a:lnTo>
                    <a:cubicBezTo>
                      <a:pt x="1912697" y="659628"/>
                      <a:pt x="1888355" y="683970"/>
                      <a:pt x="1858329" y="683970"/>
                    </a:cubicBezTo>
                    <a:lnTo>
                      <a:pt x="54368" y="683970"/>
                    </a:lnTo>
                    <a:cubicBezTo>
                      <a:pt x="24342" y="683970"/>
                      <a:pt x="0" y="659628"/>
                      <a:pt x="0" y="629601"/>
                    </a:cubicBezTo>
                    <a:lnTo>
                      <a:pt x="0" y="54368"/>
                    </a:lnTo>
                    <a:cubicBezTo>
                      <a:pt x="0" y="24342"/>
                      <a:pt x="24342" y="0"/>
                      <a:pt x="543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95250"/>
                <a:ext cx="1912697" cy="7792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22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5450" y="293248"/>
              <a:ext cx="8652493" cy="2651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Solo la automatización permite pasar de reportes anuales a sistemas de alerta temprana (ej. detección de cazadores furtivos en tiempo real).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252216" y="243150"/>
            <a:ext cx="771086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25"/>
              </a:lnSpc>
            </a:pPr>
            <a:r>
              <a:rPr lang="en-US" b="true" sz="7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Contexto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47676" y="843295"/>
            <a:ext cx="15142745" cy="1125872"/>
            <a:chOff x="0" y="0"/>
            <a:chExt cx="20190327" cy="150116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9190896" cy="143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489"/>
                </a:lnSpc>
              </a:pPr>
              <a:r>
                <a:rPr lang="en-US" sz="6999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Problema: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9403158" y="70720"/>
              <a:ext cx="10787169" cy="143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89"/>
                </a:lnSpc>
              </a:pPr>
              <a:r>
                <a:rPr lang="en-US" sz="6999" b="true">
                  <a:solidFill>
                    <a:srgbClr val="FF7AE6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El diluvio de datos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967779"/>
            <a:ext cx="5303173" cy="2355004"/>
            <a:chOff x="0" y="0"/>
            <a:chExt cx="1396721" cy="620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92413" y="3967779"/>
            <a:ext cx="5303173" cy="2355004"/>
            <a:chOff x="0" y="0"/>
            <a:chExt cx="1396721" cy="620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765720" y="3004483"/>
            <a:ext cx="3683986" cy="55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3"/>
              </a:lnSpc>
              <a:spcBef>
                <a:spcPct val="0"/>
              </a:spcBef>
            </a:pPr>
            <a:r>
              <a:rPr lang="en-US" b="true" sz="34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Costos altos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515163" y="-308610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994516" y="671017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767432">
            <a:off x="16214614" y="-4171808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767432">
            <a:off x="6266344" y="6506680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956127" y="3967779"/>
            <a:ext cx="5303173" cy="2355004"/>
            <a:chOff x="0" y="0"/>
            <a:chExt cx="1396721" cy="6202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975772" y="6533058"/>
            <a:ext cx="1409030" cy="1335683"/>
          </a:xfrm>
          <a:custGeom>
            <a:avLst/>
            <a:gdLst/>
            <a:ahLst/>
            <a:cxnLst/>
            <a:rect r="r" b="b" t="t" l="l"/>
            <a:pathLst>
              <a:path h="1335683" w="1409030">
                <a:moveTo>
                  <a:pt x="0" y="0"/>
                </a:moveTo>
                <a:lnTo>
                  <a:pt x="1409030" y="0"/>
                </a:lnTo>
                <a:lnTo>
                  <a:pt x="1409030" y="1335684"/>
                </a:lnTo>
                <a:lnTo>
                  <a:pt x="0" y="1335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48168" y="6434010"/>
            <a:ext cx="1444542" cy="1533781"/>
          </a:xfrm>
          <a:custGeom>
            <a:avLst/>
            <a:gdLst/>
            <a:ahLst/>
            <a:cxnLst/>
            <a:rect r="r" b="b" t="t" l="l"/>
            <a:pathLst>
              <a:path h="1533781" w="1444542">
                <a:moveTo>
                  <a:pt x="0" y="0"/>
                </a:moveTo>
                <a:lnTo>
                  <a:pt x="1444542" y="0"/>
                </a:lnTo>
                <a:lnTo>
                  <a:pt x="1444542" y="1533780"/>
                </a:lnTo>
                <a:lnTo>
                  <a:pt x="0" y="1533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09596" y="6466383"/>
            <a:ext cx="1068808" cy="1546959"/>
          </a:xfrm>
          <a:custGeom>
            <a:avLst/>
            <a:gdLst/>
            <a:ahLst/>
            <a:cxnLst/>
            <a:rect r="r" b="b" t="t" l="l"/>
            <a:pathLst>
              <a:path h="1546959" w="1068808">
                <a:moveTo>
                  <a:pt x="0" y="0"/>
                </a:moveTo>
                <a:lnTo>
                  <a:pt x="1068808" y="0"/>
                </a:lnTo>
                <a:lnTo>
                  <a:pt x="1068808" y="1546960"/>
                </a:lnTo>
                <a:lnTo>
                  <a:pt x="0" y="1546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86893" y="4190096"/>
            <a:ext cx="4767738" cy="158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 red de camaras captura millones de fotos al mes. El 90% son “ruido”, ya sea hojas, viento o cualquier entrada sin animales.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67225" y="4190096"/>
            <a:ext cx="4767738" cy="197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Los investigadores pasan meses etiquetando fotos manualmente en lugar de haciendo ciencia. Es ineficiente.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735731" y="2665120"/>
            <a:ext cx="3889111" cy="103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3498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Volumen inmanejable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36102" y="2994141"/>
            <a:ext cx="5015797" cy="55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3"/>
              </a:lnSpc>
              <a:spcBef>
                <a:spcPct val="0"/>
              </a:spcBef>
            </a:pPr>
            <a:r>
              <a:rPr lang="en-US" b="true" sz="34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Cuello de botella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49988" y="4190096"/>
            <a:ext cx="4767738" cy="158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El análisis manual es lento y caro, limitando la escala de los proyectos de conservación a áreas pequeñas.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47676" y="843295"/>
            <a:ext cx="15595844" cy="1125872"/>
            <a:chOff x="0" y="0"/>
            <a:chExt cx="20794458" cy="150116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9465905" cy="143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489"/>
                </a:lnSpc>
              </a:pPr>
              <a:r>
                <a:rPr lang="en-US" sz="6999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Problema: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9684518" y="70720"/>
              <a:ext cx="11109940" cy="143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89"/>
                </a:lnSpc>
              </a:pPr>
              <a:r>
                <a:rPr lang="en-US" sz="6999" b="true">
                  <a:solidFill>
                    <a:srgbClr val="FF7AE6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Invasividad y sesgo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60917" y="3859997"/>
            <a:ext cx="5303173" cy="2355004"/>
            <a:chOff x="0" y="0"/>
            <a:chExt cx="1396721" cy="620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45340" y="3859997"/>
            <a:ext cx="5303173" cy="2355004"/>
            <a:chOff x="0" y="0"/>
            <a:chExt cx="1396721" cy="620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515163" y="-308610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994516" y="671017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767432">
            <a:off x="16214614" y="-4171808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767432">
            <a:off x="6266344" y="6506680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71831" y="6093360"/>
            <a:ext cx="2262294" cy="2365798"/>
          </a:xfrm>
          <a:custGeom>
            <a:avLst/>
            <a:gdLst/>
            <a:ahLst/>
            <a:cxnLst/>
            <a:rect r="r" b="b" t="t" l="l"/>
            <a:pathLst>
              <a:path h="2365798" w="2262294">
                <a:moveTo>
                  <a:pt x="0" y="0"/>
                </a:moveTo>
                <a:lnTo>
                  <a:pt x="2262294" y="0"/>
                </a:lnTo>
                <a:lnTo>
                  <a:pt x="2262294" y="2365798"/>
                </a:lnTo>
                <a:lnTo>
                  <a:pt x="0" y="2365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69599" y="6350166"/>
            <a:ext cx="2468842" cy="2175667"/>
          </a:xfrm>
          <a:custGeom>
            <a:avLst/>
            <a:gdLst/>
            <a:ahLst/>
            <a:cxnLst/>
            <a:rect r="r" b="b" t="t" l="l"/>
            <a:pathLst>
              <a:path h="2175667" w="2468842">
                <a:moveTo>
                  <a:pt x="0" y="0"/>
                </a:moveTo>
                <a:lnTo>
                  <a:pt x="2468842" y="0"/>
                </a:lnTo>
                <a:lnTo>
                  <a:pt x="2468842" y="2175667"/>
                </a:lnTo>
                <a:lnTo>
                  <a:pt x="0" y="2175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19109" y="4082315"/>
            <a:ext cx="4767738" cy="197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La presencia física humana altera el comportamiento animal. Los métodos tradicionales asustan a las especies que protegemos.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620151" y="4082315"/>
            <a:ext cx="4767738" cy="197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El conteo manual tiene errores por fatiga. La falta de estandarización introduce sesgos graves en los datos.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367948" y="2557338"/>
            <a:ext cx="3889111" cy="103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3498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Efecto del observador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89028" y="2886359"/>
            <a:ext cx="5015797" cy="55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3"/>
              </a:lnSpc>
              <a:spcBef>
                <a:spcPct val="0"/>
              </a:spcBef>
            </a:pPr>
            <a:r>
              <a:rPr lang="en-US" b="true" sz="34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Subjetividad humana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53636" y="2780449"/>
            <a:ext cx="4103860" cy="1621663"/>
            <a:chOff x="0" y="0"/>
            <a:chExt cx="1080852" cy="427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0852" cy="427105"/>
            </a:xfrm>
            <a:custGeom>
              <a:avLst/>
              <a:gdLst/>
              <a:ahLst/>
              <a:cxnLst/>
              <a:rect r="r" b="b" t="t" l="l"/>
              <a:pathLst>
                <a:path h="427105" w="1080852">
                  <a:moveTo>
                    <a:pt x="96211" y="0"/>
                  </a:moveTo>
                  <a:lnTo>
                    <a:pt x="984641" y="0"/>
                  </a:lnTo>
                  <a:cubicBezTo>
                    <a:pt x="1037777" y="0"/>
                    <a:pt x="1080852" y="43075"/>
                    <a:pt x="1080852" y="96211"/>
                  </a:cubicBezTo>
                  <a:lnTo>
                    <a:pt x="1080852" y="330893"/>
                  </a:lnTo>
                  <a:cubicBezTo>
                    <a:pt x="1080852" y="356410"/>
                    <a:pt x="1070716" y="380882"/>
                    <a:pt x="1052672" y="398925"/>
                  </a:cubicBezTo>
                  <a:cubicBezTo>
                    <a:pt x="1034629" y="416968"/>
                    <a:pt x="1010158" y="427105"/>
                    <a:pt x="984641" y="427105"/>
                  </a:cubicBezTo>
                  <a:lnTo>
                    <a:pt x="96211" y="427105"/>
                  </a:lnTo>
                  <a:cubicBezTo>
                    <a:pt x="43075" y="427105"/>
                    <a:pt x="0" y="384029"/>
                    <a:pt x="0" y="330893"/>
                  </a:cubicBezTo>
                  <a:lnTo>
                    <a:pt x="0" y="96211"/>
                  </a:lnTo>
                  <a:cubicBezTo>
                    <a:pt x="0" y="43075"/>
                    <a:pt x="43075" y="0"/>
                    <a:pt x="96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080852" cy="52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358" y="2780449"/>
            <a:ext cx="4103860" cy="1621663"/>
            <a:chOff x="0" y="0"/>
            <a:chExt cx="1080852" cy="427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0852" cy="427105"/>
            </a:xfrm>
            <a:custGeom>
              <a:avLst/>
              <a:gdLst/>
              <a:ahLst/>
              <a:cxnLst/>
              <a:rect r="r" b="b" t="t" l="l"/>
              <a:pathLst>
                <a:path h="427105" w="1080852">
                  <a:moveTo>
                    <a:pt x="96211" y="0"/>
                  </a:moveTo>
                  <a:lnTo>
                    <a:pt x="984641" y="0"/>
                  </a:lnTo>
                  <a:cubicBezTo>
                    <a:pt x="1037777" y="0"/>
                    <a:pt x="1080852" y="43075"/>
                    <a:pt x="1080852" y="96211"/>
                  </a:cubicBezTo>
                  <a:lnTo>
                    <a:pt x="1080852" y="330893"/>
                  </a:lnTo>
                  <a:cubicBezTo>
                    <a:pt x="1080852" y="356410"/>
                    <a:pt x="1070716" y="380882"/>
                    <a:pt x="1052672" y="398925"/>
                  </a:cubicBezTo>
                  <a:cubicBezTo>
                    <a:pt x="1034629" y="416968"/>
                    <a:pt x="1010158" y="427105"/>
                    <a:pt x="984641" y="427105"/>
                  </a:cubicBezTo>
                  <a:lnTo>
                    <a:pt x="96211" y="427105"/>
                  </a:lnTo>
                  <a:cubicBezTo>
                    <a:pt x="43075" y="427105"/>
                    <a:pt x="0" y="384029"/>
                    <a:pt x="0" y="330893"/>
                  </a:cubicBezTo>
                  <a:lnTo>
                    <a:pt x="0" y="96211"/>
                  </a:lnTo>
                  <a:cubicBezTo>
                    <a:pt x="0" y="43075"/>
                    <a:pt x="43075" y="0"/>
                    <a:pt x="96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080852" cy="52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43824" y="2780449"/>
            <a:ext cx="4206840" cy="1621663"/>
            <a:chOff x="0" y="0"/>
            <a:chExt cx="1107974" cy="4271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7974" cy="427105"/>
            </a:xfrm>
            <a:custGeom>
              <a:avLst/>
              <a:gdLst/>
              <a:ahLst/>
              <a:cxnLst/>
              <a:rect r="r" b="b" t="t" l="l"/>
              <a:pathLst>
                <a:path h="427105" w="1107974">
                  <a:moveTo>
                    <a:pt x="93856" y="0"/>
                  </a:moveTo>
                  <a:lnTo>
                    <a:pt x="1014118" y="0"/>
                  </a:lnTo>
                  <a:cubicBezTo>
                    <a:pt x="1039010" y="0"/>
                    <a:pt x="1062883" y="9888"/>
                    <a:pt x="1080485" y="27490"/>
                  </a:cubicBezTo>
                  <a:cubicBezTo>
                    <a:pt x="1098086" y="45091"/>
                    <a:pt x="1107974" y="68964"/>
                    <a:pt x="1107974" y="93856"/>
                  </a:cubicBezTo>
                  <a:lnTo>
                    <a:pt x="1107974" y="333249"/>
                  </a:lnTo>
                  <a:cubicBezTo>
                    <a:pt x="1107974" y="358141"/>
                    <a:pt x="1098086" y="382013"/>
                    <a:pt x="1080485" y="399615"/>
                  </a:cubicBezTo>
                  <a:cubicBezTo>
                    <a:pt x="1062883" y="417216"/>
                    <a:pt x="1039010" y="427105"/>
                    <a:pt x="1014118" y="427105"/>
                  </a:cubicBezTo>
                  <a:lnTo>
                    <a:pt x="93856" y="427105"/>
                  </a:lnTo>
                  <a:cubicBezTo>
                    <a:pt x="68964" y="427105"/>
                    <a:pt x="45091" y="417216"/>
                    <a:pt x="27490" y="399615"/>
                  </a:cubicBezTo>
                  <a:cubicBezTo>
                    <a:pt x="9888" y="382013"/>
                    <a:pt x="0" y="358141"/>
                    <a:pt x="0" y="333249"/>
                  </a:cubicBezTo>
                  <a:lnTo>
                    <a:pt x="0" y="93856"/>
                  </a:lnTo>
                  <a:cubicBezTo>
                    <a:pt x="0" y="68964"/>
                    <a:pt x="9888" y="45091"/>
                    <a:pt x="27490" y="27490"/>
                  </a:cubicBezTo>
                  <a:cubicBezTo>
                    <a:pt x="45091" y="9888"/>
                    <a:pt x="68964" y="0"/>
                    <a:pt x="938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107974" cy="52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62939" y="2799499"/>
            <a:ext cx="4206840" cy="1621663"/>
            <a:chOff x="0" y="0"/>
            <a:chExt cx="1107974" cy="4271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07974" cy="427105"/>
            </a:xfrm>
            <a:custGeom>
              <a:avLst/>
              <a:gdLst/>
              <a:ahLst/>
              <a:cxnLst/>
              <a:rect r="r" b="b" t="t" l="l"/>
              <a:pathLst>
                <a:path h="427105" w="1107974">
                  <a:moveTo>
                    <a:pt x="93856" y="0"/>
                  </a:moveTo>
                  <a:lnTo>
                    <a:pt x="1014118" y="0"/>
                  </a:lnTo>
                  <a:cubicBezTo>
                    <a:pt x="1039010" y="0"/>
                    <a:pt x="1062883" y="9888"/>
                    <a:pt x="1080485" y="27490"/>
                  </a:cubicBezTo>
                  <a:cubicBezTo>
                    <a:pt x="1098086" y="45091"/>
                    <a:pt x="1107974" y="68964"/>
                    <a:pt x="1107974" y="93856"/>
                  </a:cubicBezTo>
                  <a:lnTo>
                    <a:pt x="1107974" y="333249"/>
                  </a:lnTo>
                  <a:cubicBezTo>
                    <a:pt x="1107974" y="358141"/>
                    <a:pt x="1098086" y="382013"/>
                    <a:pt x="1080485" y="399615"/>
                  </a:cubicBezTo>
                  <a:cubicBezTo>
                    <a:pt x="1062883" y="417216"/>
                    <a:pt x="1039010" y="427105"/>
                    <a:pt x="1014118" y="427105"/>
                  </a:cubicBezTo>
                  <a:lnTo>
                    <a:pt x="93856" y="427105"/>
                  </a:lnTo>
                  <a:cubicBezTo>
                    <a:pt x="68964" y="427105"/>
                    <a:pt x="45091" y="417216"/>
                    <a:pt x="27490" y="399615"/>
                  </a:cubicBezTo>
                  <a:cubicBezTo>
                    <a:pt x="9888" y="382013"/>
                    <a:pt x="0" y="358141"/>
                    <a:pt x="0" y="333249"/>
                  </a:cubicBezTo>
                  <a:lnTo>
                    <a:pt x="0" y="93856"/>
                  </a:lnTo>
                  <a:cubicBezTo>
                    <a:pt x="0" y="68964"/>
                    <a:pt x="9888" y="45091"/>
                    <a:pt x="27490" y="27490"/>
                  </a:cubicBezTo>
                  <a:cubicBezTo>
                    <a:pt x="45091" y="9888"/>
                    <a:pt x="68964" y="0"/>
                    <a:pt x="938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107974" cy="52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738301" y="4452429"/>
            <a:ext cx="10303033" cy="5637764"/>
          </a:xfrm>
          <a:custGeom>
            <a:avLst/>
            <a:gdLst/>
            <a:ahLst/>
            <a:cxnLst/>
            <a:rect r="r" b="b" t="t" l="l"/>
            <a:pathLst>
              <a:path h="5637764" w="10303033">
                <a:moveTo>
                  <a:pt x="0" y="0"/>
                </a:moveTo>
                <a:lnTo>
                  <a:pt x="10303033" y="0"/>
                </a:lnTo>
                <a:lnTo>
                  <a:pt x="1030303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6" r="0" b="-162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525061" y="193468"/>
            <a:ext cx="9237878" cy="133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860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Solución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95893" y="3139655"/>
            <a:ext cx="3219346" cy="48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3"/>
              </a:lnSpc>
            </a:pPr>
            <a:r>
              <a:rPr lang="en-US" sz="2744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Filtrado Inteligente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3359" y="3102952"/>
            <a:ext cx="3627772" cy="9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b="true" sz="2744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Estandarizacion y consistencia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142" y="2907511"/>
            <a:ext cx="3608291" cy="133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b="true" sz="2744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Escalabilidad temporal y geografica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76127" y="3113824"/>
            <a:ext cx="3380464" cy="133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3"/>
              </a:lnSpc>
            </a:pPr>
            <a:r>
              <a:rPr lang="en-US" sz="2744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Re-identificación de individuos</a:t>
            </a:r>
          </a:p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304893" y="1425054"/>
            <a:ext cx="9371377" cy="102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La solución principal no es reemplazar al humano, sino quitarle todo el volumen “basura” que deben procesar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3469" y="2115708"/>
            <a:ext cx="4206840" cy="1621663"/>
            <a:chOff x="0" y="0"/>
            <a:chExt cx="1107974" cy="427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7974" cy="427105"/>
            </a:xfrm>
            <a:custGeom>
              <a:avLst/>
              <a:gdLst/>
              <a:ahLst/>
              <a:cxnLst/>
              <a:rect r="r" b="b" t="t" l="l"/>
              <a:pathLst>
                <a:path h="427105" w="1107974">
                  <a:moveTo>
                    <a:pt x="93856" y="0"/>
                  </a:moveTo>
                  <a:lnTo>
                    <a:pt x="1014118" y="0"/>
                  </a:lnTo>
                  <a:cubicBezTo>
                    <a:pt x="1039010" y="0"/>
                    <a:pt x="1062883" y="9888"/>
                    <a:pt x="1080485" y="27490"/>
                  </a:cubicBezTo>
                  <a:cubicBezTo>
                    <a:pt x="1098086" y="45091"/>
                    <a:pt x="1107974" y="68964"/>
                    <a:pt x="1107974" y="93856"/>
                  </a:cubicBezTo>
                  <a:lnTo>
                    <a:pt x="1107974" y="333249"/>
                  </a:lnTo>
                  <a:cubicBezTo>
                    <a:pt x="1107974" y="358141"/>
                    <a:pt x="1098086" y="382013"/>
                    <a:pt x="1080485" y="399615"/>
                  </a:cubicBezTo>
                  <a:cubicBezTo>
                    <a:pt x="1062883" y="417216"/>
                    <a:pt x="1039010" y="427105"/>
                    <a:pt x="1014118" y="427105"/>
                  </a:cubicBezTo>
                  <a:lnTo>
                    <a:pt x="93856" y="427105"/>
                  </a:lnTo>
                  <a:cubicBezTo>
                    <a:pt x="68964" y="427105"/>
                    <a:pt x="45091" y="417216"/>
                    <a:pt x="27490" y="399615"/>
                  </a:cubicBezTo>
                  <a:cubicBezTo>
                    <a:pt x="9888" y="382013"/>
                    <a:pt x="0" y="358141"/>
                    <a:pt x="0" y="333249"/>
                  </a:cubicBezTo>
                  <a:lnTo>
                    <a:pt x="0" y="93856"/>
                  </a:lnTo>
                  <a:cubicBezTo>
                    <a:pt x="0" y="68964"/>
                    <a:pt x="9888" y="45091"/>
                    <a:pt x="27490" y="27490"/>
                  </a:cubicBezTo>
                  <a:cubicBezTo>
                    <a:pt x="45091" y="9888"/>
                    <a:pt x="68964" y="0"/>
                    <a:pt x="938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07974" cy="52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97218" y="2115708"/>
            <a:ext cx="4206840" cy="1621663"/>
            <a:chOff x="0" y="0"/>
            <a:chExt cx="1107974" cy="427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7974" cy="427105"/>
            </a:xfrm>
            <a:custGeom>
              <a:avLst/>
              <a:gdLst/>
              <a:ahLst/>
              <a:cxnLst/>
              <a:rect r="r" b="b" t="t" l="l"/>
              <a:pathLst>
                <a:path h="427105" w="1107974">
                  <a:moveTo>
                    <a:pt x="93856" y="0"/>
                  </a:moveTo>
                  <a:lnTo>
                    <a:pt x="1014118" y="0"/>
                  </a:lnTo>
                  <a:cubicBezTo>
                    <a:pt x="1039010" y="0"/>
                    <a:pt x="1062883" y="9888"/>
                    <a:pt x="1080485" y="27490"/>
                  </a:cubicBezTo>
                  <a:cubicBezTo>
                    <a:pt x="1098086" y="45091"/>
                    <a:pt x="1107974" y="68964"/>
                    <a:pt x="1107974" y="93856"/>
                  </a:cubicBezTo>
                  <a:lnTo>
                    <a:pt x="1107974" y="333249"/>
                  </a:lnTo>
                  <a:cubicBezTo>
                    <a:pt x="1107974" y="358141"/>
                    <a:pt x="1098086" y="382013"/>
                    <a:pt x="1080485" y="399615"/>
                  </a:cubicBezTo>
                  <a:cubicBezTo>
                    <a:pt x="1062883" y="417216"/>
                    <a:pt x="1039010" y="427105"/>
                    <a:pt x="1014118" y="427105"/>
                  </a:cubicBezTo>
                  <a:lnTo>
                    <a:pt x="93856" y="427105"/>
                  </a:lnTo>
                  <a:cubicBezTo>
                    <a:pt x="68964" y="427105"/>
                    <a:pt x="45091" y="417216"/>
                    <a:pt x="27490" y="399615"/>
                  </a:cubicBezTo>
                  <a:cubicBezTo>
                    <a:pt x="9888" y="382013"/>
                    <a:pt x="0" y="358141"/>
                    <a:pt x="0" y="333249"/>
                  </a:cubicBezTo>
                  <a:lnTo>
                    <a:pt x="0" y="93856"/>
                  </a:lnTo>
                  <a:cubicBezTo>
                    <a:pt x="0" y="68964"/>
                    <a:pt x="9888" y="45091"/>
                    <a:pt x="27490" y="27490"/>
                  </a:cubicBezTo>
                  <a:cubicBezTo>
                    <a:pt x="45091" y="9888"/>
                    <a:pt x="68964" y="0"/>
                    <a:pt x="938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107974" cy="52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184333" y="4204469"/>
            <a:ext cx="4045976" cy="3757157"/>
            <a:chOff x="0" y="0"/>
            <a:chExt cx="471342" cy="4376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342" cy="437696"/>
            </a:xfrm>
            <a:custGeom>
              <a:avLst/>
              <a:gdLst/>
              <a:ahLst/>
              <a:cxnLst/>
              <a:rect r="r" b="b" t="t" l="l"/>
              <a:pathLst>
                <a:path h="437696" w="471342">
                  <a:moveTo>
                    <a:pt x="112896" y="0"/>
                  </a:moveTo>
                  <a:lnTo>
                    <a:pt x="358447" y="0"/>
                  </a:lnTo>
                  <a:cubicBezTo>
                    <a:pt x="420797" y="0"/>
                    <a:pt x="471342" y="50545"/>
                    <a:pt x="471342" y="112896"/>
                  </a:cubicBezTo>
                  <a:lnTo>
                    <a:pt x="471342" y="324800"/>
                  </a:lnTo>
                  <a:cubicBezTo>
                    <a:pt x="471342" y="354742"/>
                    <a:pt x="459448" y="383457"/>
                    <a:pt x="438276" y="404629"/>
                  </a:cubicBezTo>
                  <a:cubicBezTo>
                    <a:pt x="417104" y="425801"/>
                    <a:pt x="388388" y="437696"/>
                    <a:pt x="358447" y="437696"/>
                  </a:cubicBezTo>
                  <a:lnTo>
                    <a:pt x="112896" y="437696"/>
                  </a:lnTo>
                  <a:cubicBezTo>
                    <a:pt x="82954" y="437696"/>
                    <a:pt x="54238" y="425801"/>
                    <a:pt x="33066" y="404629"/>
                  </a:cubicBezTo>
                  <a:cubicBezTo>
                    <a:pt x="11894" y="383457"/>
                    <a:pt x="0" y="354742"/>
                    <a:pt x="0" y="324800"/>
                  </a:cubicBezTo>
                  <a:lnTo>
                    <a:pt x="0" y="112896"/>
                  </a:lnTo>
                  <a:cubicBezTo>
                    <a:pt x="0" y="82954"/>
                    <a:pt x="11894" y="54238"/>
                    <a:pt x="33066" y="33066"/>
                  </a:cubicBezTo>
                  <a:cubicBezTo>
                    <a:pt x="54238" y="11894"/>
                    <a:pt x="82954" y="0"/>
                    <a:pt x="112896" y="0"/>
                  </a:cubicBezTo>
                  <a:close/>
                </a:path>
              </a:pathLst>
            </a:custGeom>
            <a:blipFill>
              <a:blip r:embed="rId2"/>
              <a:stretch>
                <a:fillRect l="-19646" t="0" r="-196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4327921"/>
            <a:ext cx="7353210" cy="2628772"/>
          </a:xfrm>
          <a:custGeom>
            <a:avLst/>
            <a:gdLst/>
            <a:ahLst/>
            <a:cxnLst/>
            <a:rect r="r" b="b" t="t" l="l"/>
            <a:pathLst>
              <a:path h="2628772" w="7353210">
                <a:moveTo>
                  <a:pt x="0" y="0"/>
                </a:moveTo>
                <a:lnTo>
                  <a:pt x="7353210" y="0"/>
                </a:lnTo>
                <a:lnTo>
                  <a:pt x="7353210" y="2628772"/>
                </a:lnTo>
                <a:lnTo>
                  <a:pt x="0" y="2628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25061" y="193468"/>
            <a:ext cx="9237878" cy="133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860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6657" y="2430033"/>
            <a:ext cx="3380464" cy="48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b="true" sz="2744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Monitoreo acústico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0406" y="2430033"/>
            <a:ext cx="3380464" cy="9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b="true" sz="2744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Analisis de comportamiento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27356" y="617220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799252">
            <a:off x="11996130" y="-3647166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91255" y="3987126"/>
            <a:ext cx="8311020" cy="4674949"/>
          </a:xfrm>
          <a:custGeom>
            <a:avLst/>
            <a:gdLst/>
            <a:ahLst/>
            <a:cxnLst/>
            <a:rect r="r" b="b" t="t" l="l"/>
            <a:pathLst>
              <a:path h="4674949" w="8311020">
                <a:moveTo>
                  <a:pt x="0" y="0"/>
                </a:moveTo>
                <a:lnTo>
                  <a:pt x="8311020" y="0"/>
                </a:lnTo>
                <a:lnTo>
                  <a:pt x="8311020" y="4674948"/>
                </a:lnTo>
                <a:lnTo>
                  <a:pt x="0" y="4674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43379"/>
            <a:ext cx="7710860" cy="101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661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Deep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41048"/>
            <a:ext cx="8588421" cy="1023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Las CNN son el estándar actual para procesar este tipo de datos no estructurados (imagenes, videos y audios). Funciona aplicando filtros matemáticos que escanean la imagen pixel por pixel para detectar patrones automáticamente.</a:t>
            </a: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Otra herramienta propuesta es el MegaDetector, este es una herramienta desarrollada por Microsoft AI for Earth, que funciona como un modelo de Deep Learning pre-entrenado y generalista que solo detecta 3 caracteristicas universales:</a:t>
            </a:r>
          </a:p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1 - Animales</a:t>
            </a:r>
          </a:p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2 - Personas</a:t>
            </a:r>
          </a:p>
          <a:p>
            <a:pPr algn="just">
              <a:lnSpc>
                <a:spcPts val="3862"/>
              </a:lnSpc>
            </a:pPr>
            <a:r>
              <a:rPr lang="en-US" sz="275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3 - Vehiculos</a:t>
            </a: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</a:pPr>
          </a:p>
          <a:p>
            <a:pPr algn="just">
              <a:lnSpc>
                <a:spcPts val="38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DAG5jlTmHvs</dc:identifier>
  <dcterms:modified xsi:type="dcterms:W3CDTF">2011-08-01T06:04:30Z</dcterms:modified>
  <cp:revision>1</cp:revision>
  <dc:title>Purple and Pink Gradient Modern AI Project Overview Presentation</dc:title>
</cp:coreProperties>
</file>